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641"/>
  </p:normalViewPr>
  <p:slideViewPr>
    <p:cSldViewPr snapToGrid="0">
      <p:cViewPr>
        <p:scale>
          <a:sx n="146" d="100"/>
          <a:sy n="146" d="100"/>
        </p:scale>
        <p:origin x="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75F7F7-9646-F64C-B5A0-5004BF7BA36E}" type="datetimeFigureOut">
              <a:rPr lang="en-US" smtClean="0"/>
              <a:t>9/30/25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31EF3-D4C3-EC40-BDB2-B0AE44AD2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0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🔄 </a:t>
            </a:r>
            <a:r>
              <a:rPr lang="en-US" b="1" dirty="0"/>
              <a:t>Overall Logic Flow of Figure 1</a:t>
            </a:r>
            <a:endParaRPr lang="en-US" dirty="0"/>
          </a:p>
          <a:p>
            <a:r>
              <a:rPr lang="en-US" dirty="0"/>
              <a:t>(A–B) Identify LD+ macrophages are more abundant in tumors →</a:t>
            </a:r>
          </a:p>
          <a:p>
            <a:r>
              <a:rPr lang="en-US" dirty="0"/>
              <a:t>(C–E) Confirm visually &amp; by macrophage marker (CD68/PLIN2) →</a:t>
            </a:r>
          </a:p>
          <a:p>
            <a:r>
              <a:rPr lang="en-US" dirty="0"/>
              <a:t>(F) Correlate with gene signature →</a:t>
            </a:r>
          </a:p>
          <a:p>
            <a:r>
              <a:rPr lang="en-US" dirty="0"/>
              <a:t>(G–H) Define immunosuppressive phenotype →</a:t>
            </a:r>
          </a:p>
          <a:p>
            <a:r>
              <a:rPr lang="en-US" dirty="0"/>
              <a:t>(I) Show impact on CD8 T cells →</a:t>
            </a:r>
          </a:p>
          <a:p>
            <a:r>
              <a:rPr lang="en-US" dirty="0"/>
              <a:t>(J–K) Show correlation with tumor burden →</a:t>
            </a:r>
          </a:p>
          <a:p>
            <a:r>
              <a:rPr lang="en-US" dirty="0"/>
              <a:t>(L) Show association with worse survival.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31EF3-D4C3-EC40-BDB2-B0AE44AD262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683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👉 </a:t>
            </a:r>
            <a:r>
              <a:rPr lang="en-US" b="1" dirty="0"/>
              <a:t>Logical next question (why Figure 2?):</a:t>
            </a:r>
            <a:endParaRPr lang="en-US" dirty="0"/>
          </a:p>
          <a:p>
            <a:r>
              <a:rPr lang="en-US" dirty="0"/>
              <a:t>They need to figure out </a:t>
            </a:r>
            <a:r>
              <a:rPr lang="en-US" b="1" dirty="0"/>
              <a:t>how these LLMs are formed</a:t>
            </a:r>
            <a:r>
              <a:rPr lang="en-US" dirty="0"/>
              <a:t>. Do tumor cells </a:t>
            </a:r>
            <a:r>
              <a:rPr lang="en-US" i="1" dirty="0"/>
              <a:t>cause</a:t>
            </a:r>
            <a:r>
              <a:rPr lang="en-US" dirty="0"/>
              <a:t> macrophages to accumulate LDs? If so, what’s the mechanism?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31EF3-D4C3-EC40-BDB2-B0AE44AD262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633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Now that they know </a:t>
            </a:r>
            <a:r>
              <a:rPr lang="en-US" b="1" dirty="0"/>
              <a:t>tumor factors reprogram macrophage lipid metabolism</a:t>
            </a:r>
            <a:r>
              <a:rPr lang="en-US" dirty="0"/>
              <a:t>, the next logical question is: </a:t>
            </a:r>
            <a:r>
              <a:rPr lang="en-US" i="1" dirty="0"/>
              <a:t>Which mechanisms supply fatty acids for triglyceride synthesis and LD formation?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31EF3-D4C3-EC40-BDB2-B0AE44AD262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56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that they know </a:t>
            </a:r>
            <a:r>
              <a:rPr lang="en-US" i="1" dirty="0"/>
              <a:t>how</a:t>
            </a:r>
            <a:r>
              <a:rPr lang="en-US" dirty="0"/>
              <a:t> LDs form, they ask: </a:t>
            </a:r>
            <a:r>
              <a:rPr lang="en-US" b="1" dirty="0"/>
              <a:t>what functional role do LDs play in macrophages?</a:t>
            </a:r>
            <a:r>
              <a:rPr lang="en-US" dirty="0"/>
              <a:t> (survival? phenotype?)</a:t>
            </a:r>
            <a:br>
              <a:rPr lang="en-US" dirty="0"/>
            </a:br>
            <a:r>
              <a:rPr lang="en-US" dirty="0"/>
              <a:t>They just showed how fatty acids get into macrophages (via reshuffling + TNF</a:t>
            </a:r>
            <a:r>
              <a:rPr lang="el-GR" dirty="0"/>
              <a:t>α-</a:t>
            </a:r>
            <a:r>
              <a:rPr lang="en-US" dirty="0"/>
              <a:t>driven uptake). Next, they ask:</a:t>
            </a:r>
          </a:p>
          <a:p>
            <a:r>
              <a:rPr lang="en-US" b="1" dirty="0"/>
              <a:t>Once fatty acids are inside, which enzymes build them into triglycerides and LDs? And what function do LDs serve in macrophages?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31EF3-D4C3-EC40-BDB2-B0AE44AD26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312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They showed LDs make macrophages survive better. Next natural question:</a:t>
            </a:r>
          </a:p>
          <a:p>
            <a:r>
              <a:rPr lang="en-US" b="1" dirty="0"/>
              <a:t>Do LDs also change macrophage function (i.e., what they secrete to shape the tumor microenvironment)?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31EF3-D4C3-EC40-BDB2-B0AE44AD26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14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They found LDs in macrophages drive </a:t>
            </a:r>
            <a:r>
              <a:rPr lang="en-US" b="1" dirty="0"/>
              <a:t>CCL20 secretion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Next question: </a:t>
            </a:r>
            <a:r>
              <a:rPr lang="en-US" b="1" dirty="0"/>
              <a:t>Who responds to CCL20 in the tumor microenvironment?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31EF3-D4C3-EC40-BDB2-B0AE44AD26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60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31EF3-D4C3-EC40-BDB2-B0AE44AD262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56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A90F-F452-ECB2-47EB-9E085F11E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39E92B-1ABC-E8DF-DBF4-552344423C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13A71-5E2F-2D74-5ED0-133E23752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FEAEE-E665-2B9D-10B9-CCE7BE68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05B76-B655-68B1-70B9-B928C0EC4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58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CBFEE-C3C8-C026-4498-9ABB8F79F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6F71A3-2914-5EB1-A290-02522A90CF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00A46-B09E-DE41-11CC-02F2E717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419C74-5EC3-8DDE-61FF-6E6390A3E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BA43B-1745-4A7A-923D-13E46BCF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84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F50722-5A5B-08DF-E331-EB04FD4485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53A0B-1F20-5DE8-D221-59D7ECC0E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3E395-6E7D-3702-66C3-E24E0195B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AB046-D122-4C59-0DBC-6298EF21C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08043-C936-79DD-A10C-7B45294ED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86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8406B-BBCC-0FE8-809A-516E85DFE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E216C-E31F-7FF6-AC46-59019AF45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0AA30-3403-9134-6FE7-D6D47592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7A768-6182-50B2-B361-A4507EFDC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BE74E-5BA9-4449-ABCC-132772358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943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1258-2657-7623-FED8-0A7CF51C8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0D185-1E6B-9DDB-EEE1-DC37CF772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0F91C-E58C-F695-682D-71A91D90B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38B50-69AD-03A6-FFEA-7907CE663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831CE-C419-5F69-A174-D99D77A4E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51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6D046-958C-CB9D-3106-C6E6EDEEA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B439E-63C7-EACF-7BC8-9C7DE3F1AF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C1BC61-C0B0-828D-E640-9B66731689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D7A754-A5F2-B09F-0B44-612BBF22A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6C4BA-DFEF-4A63-94ED-01ADBEE1C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121B0-5491-D173-8F96-92F8C2BC5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9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DF1D8-70BF-F1B8-0981-BC084BA92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4EC8E-FA6E-F334-5D9E-EFFD65D967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9D751D-5D9F-51C2-A993-5DA6F6929F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DC618B-79E4-E943-604E-C4D233BD9C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1A33AC-EAEB-71E6-E95B-53A4AE8C9E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5D53C0-FF6B-D4FD-256D-BE5117ABD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D42D4D-FC72-0FD5-AE79-594EE40AE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0F0358-0185-3424-D70C-A80C8FDAC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20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A7E48-5561-6E85-BDE0-8889F8743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9FE290-F341-0EE9-5AF4-D1B6F5B0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1B8229-A76D-EE35-C341-BA58F61F3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E20BF5-9D69-36A6-8305-A7BA153A8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65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BA8D6C-C0EC-EECF-67D2-A9F6A1BE8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106877-CA65-2EE8-8F04-D7CD6363D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5D7472-BB7E-DF21-E124-67E920333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82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5B4B-18FF-37EC-AFC6-AC0D9BD66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25303-2F49-4B9A-A2E7-558AA0E08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414CA-D4FA-95F7-AE8A-18B2BF619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37641-E53A-5E0C-9ABF-2BC66F51A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5CA85-ECC1-39E5-730F-638C0A8BB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C5492-46B7-E28F-51D4-C5FA64B85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236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52FAC-E82F-ED11-3BB5-3926A200B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A40B35-4471-3E8B-5D15-D03DA7EBE8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20564-7C7C-1D3C-F25D-FAABAD1166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E13E4A-288B-79BE-364B-5F5D216EB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E2278-361D-DACF-FA01-85A1AE8CA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3BED2-9FEE-6BAA-240B-4FBF1DA9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638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5E41BA-DC1A-6772-2537-918232E53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535C7-EC8B-5DF2-DF52-80FF8F39F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ADC52-3360-9574-9A5B-E0F8981E7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5B930A-CF67-0745-819E-CF5D035E37D6}" type="datetimeFigureOut">
              <a:rPr lang="en-US" smtClean="0"/>
              <a:t>9/30/25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4EFCE-71CF-133F-F664-F5F64720FC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C5673-9794-C1F5-12A3-92D4B311A0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3F7632-1268-7B45-BD38-8E44BB9C8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3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38/s41423-024-01199-x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3DB39-A66E-A266-5C0B-180C50F308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800" b="1" dirty="0"/>
              <a:t>Title:</a:t>
            </a:r>
            <a:r>
              <a:rPr lang="en-US" sz="2800" dirty="0"/>
              <a:t> Lipid droplet accumulation mediates macrophage survival and Treg recruitment via the CCL20/CCR6 axis in human hepatocellular carcinoma</a:t>
            </a:r>
            <a:br>
              <a:rPr lang="en-US" sz="2800" dirty="0"/>
            </a:br>
            <a:r>
              <a:rPr lang="en-US" sz="2800" b="1" dirty="0"/>
              <a:t>DOI:</a:t>
            </a:r>
            <a:r>
              <a:rPr lang="en-US" sz="2800" dirty="0"/>
              <a:t> </a:t>
            </a:r>
            <a:r>
              <a:rPr lang="en-US" sz="2800" dirty="0">
                <a:hlinkClick r:id="rId2"/>
              </a:rPr>
              <a:t>10.1038/s41423-024-01199-x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28153F-3175-ACF3-B88D-8931CB04C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US" b="1" dirty="0"/>
              <a:t>Authors:</a:t>
            </a:r>
            <a:r>
              <a:rPr lang="en-US" dirty="0"/>
              <a:t> Wang Y, Chen W, Qiao S, et 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39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4F455-9FA7-5524-15EF-0EC63A881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1. Background</a:t>
            </a:r>
          </a:p>
          <a:p>
            <a:r>
              <a:rPr lang="en-US" dirty="0"/>
              <a:t>Tumor-associated macrophages (TAMs) are abundant in HCC and shape the immunosuppressive microenvironment.</a:t>
            </a:r>
          </a:p>
          <a:p>
            <a:r>
              <a:rPr lang="en-US" dirty="0"/>
              <a:t>Metabolic reprogramming in TAMs (especially lipid handling) is known but not fully understood in HCC.</a:t>
            </a:r>
          </a:p>
          <a:p>
            <a:r>
              <a:rPr lang="en-US" dirty="0"/>
              <a:t>Lipid droplets (LDs) are specialized organelles storing triglycerides and cholesteryl esters. Their enrichment in macrophages has been linked to tumor progression in other cancers.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b="1" dirty="0"/>
              <a:t>2. Aim</a:t>
            </a:r>
          </a:p>
          <a:p>
            <a:r>
              <a:rPr lang="en-US" dirty="0"/>
              <a:t>Define the phenotype and mechanism of </a:t>
            </a:r>
            <a:r>
              <a:rPr lang="en-US" b="1" dirty="0"/>
              <a:t>lipid droplet–laden macrophages (LLMs)</a:t>
            </a:r>
            <a:r>
              <a:rPr lang="en-US" dirty="0"/>
              <a:t> in HCC.</a:t>
            </a:r>
          </a:p>
          <a:p>
            <a:r>
              <a:rPr lang="en-US" dirty="0"/>
              <a:t>Investigate how LDs affect macrophage survival and whether they regulate Treg </a:t>
            </a:r>
            <a:r>
              <a:rPr lang="en-US" dirty="0" err="1"/>
              <a:t>recruitmen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5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1">
            <a:extLst>
              <a:ext uri="{FF2B5EF4-FFF2-40B4-BE49-F238E27FC236}">
                <a16:creationId xmlns:a16="http://schemas.microsoft.com/office/drawing/2014/main" id="{35891BAA-103F-CDF2-B223-FB2C0D5E9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55" y="156675"/>
            <a:ext cx="5383919" cy="6148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B5A470-BD3C-4E39-89A2-A6D142C86D36}"/>
              </a:ext>
            </a:extLst>
          </p:cNvPr>
          <p:cNvSpPr txBox="1"/>
          <p:nvPr/>
        </p:nvSpPr>
        <p:spPr>
          <a:xfrm>
            <a:off x="6270923" y="272467"/>
            <a:ext cx="524933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Fig. 1 </a:t>
            </a:r>
            <a:r>
              <a:rPr lang="en-US" sz="800" dirty="0"/>
              <a:t>LLM accumulation in the TME is correlated with tumor progression in HCC patients. </a:t>
            </a:r>
            <a:r>
              <a:rPr lang="en-US" sz="800" b="1" dirty="0"/>
              <a:t>A</a:t>
            </a:r>
            <a:r>
              <a:rPr lang="en-US" sz="800" dirty="0"/>
              <a:t>, </a:t>
            </a:r>
            <a:r>
              <a:rPr lang="en-US" sz="800" b="1" dirty="0"/>
              <a:t>B</a:t>
            </a:r>
            <a:r>
              <a:rPr lang="en-US" sz="800" dirty="0"/>
              <a:t> Representative dot plots and statistical analysis of BODIPY</a:t>
            </a:r>
            <a:r>
              <a:rPr lang="en-US" sz="800" baseline="30000" dirty="0"/>
              <a:t>+</a:t>
            </a:r>
            <a:r>
              <a:rPr lang="en-US" sz="800" dirty="0"/>
              <a:t>CD14</a:t>
            </a:r>
            <a:r>
              <a:rPr lang="en-US" sz="800" baseline="30000" dirty="0"/>
              <a:t>+</a:t>
            </a:r>
            <a:r>
              <a:rPr lang="en-US" sz="800" dirty="0"/>
              <a:t>monocytes/macrophages in tumor and nontumor tissues (</a:t>
            </a:r>
            <a:r>
              <a:rPr lang="en-US" sz="800" i="1" dirty="0"/>
              <a:t>n</a:t>
            </a:r>
            <a:r>
              <a:rPr lang="en-US" sz="800" dirty="0"/>
              <a:t> = 42). </a:t>
            </a:r>
            <a:r>
              <a:rPr lang="en-US" sz="800" b="1" dirty="0"/>
              <a:t>C</a:t>
            </a:r>
            <a:r>
              <a:rPr lang="en-US" sz="800" dirty="0"/>
              <a:t>, </a:t>
            </a:r>
            <a:r>
              <a:rPr lang="en-US" sz="800" b="1" dirty="0"/>
              <a:t>D</a:t>
            </a:r>
            <a:r>
              <a:rPr lang="en-US" sz="800" dirty="0"/>
              <a:t> Fluorescence visualization and quantification of LLM in HCC tissues (</a:t>
            </a:r>
            <a:r>
              <a:rPr lang="en-US" sz="800" i="1" dirty="0"/>
              <a:t>n</a:t>
            </a:r>
            <a:r>
              <a:rPr lang="en-US" sz="800" dirty="0"/>
              <a:t> = 30). Scale bar: 20 </a:t>
            </a:r>
            <a:r>
              <a:rPr lang="el-GR" sz="800" dirty="0"/>
              <a:t>μ</a:t>
            </a:r>
            <a:r>
              <a:rPr lang="en-US" sz="800" dirty="0"/>
              <a:t>m. </a:t>
            </a:r>
            <a:r>
              <a:rPr lang="en-US" sz="800" b="1" dirty="0"/>
              <a:t>E</a:t>
            </a:r>
            <a:r>
              <a:rPr lang="en-US" sz="800" dirty="0"/>
              <a:t> Fluorescence visualization of PLIN2 expression on CD68</a:t>
            </a:r>
            <a:r>
              <a:rPr lang="en-US" sz="800" baseline="30000" dirty="0"/>
              <a:t>+</a:t>
            </a:r>
            <a:r>
              <a:rPr lang="en-US" sz="800" dirty="0"/>
              <a:t> monocytes/macrophages. Scale bar: 20 </a:t>
            </a:r>
            <a:r>
              <a:rPr lang="el-GR" sz="800" dirty="0"/>
              <a:t>μ</a:t>
            </a:r>
            <a:r>
              <a:rPr lang="en-US" sz="800" dirty="0"/>
              <a:t>m. </a:t>
            </a:r>
            <a:r>
              <a:rPr lang="en-US" sz="800" b="1" dirty="0"/>
              <a:t>F</a:t>
            </a:r>
            <a:r>
              <a:rPr lang="en-US" sz="800" dirty="0"/>
              <a:t> Monocytes/macrophages isolated from tumor tissues were used to examine the expression of the indicated genes by q-PCR. Associations of the gene with the frequency of LLM are shown (</a:t>
            </a:r>
            <a:r>
              <a:rPr lang="en-US" sz="800" i="1" dirty="0"/>
              <a:t>n</a:t>
            </a:r>
            <a:r>
              <a:rPr lang="en-US" sz="800" dirty="0"/>
              <a:t> = 12). </a:t>
            </a:r>
            <a:r>
              <a:rPr lang="en-US" sz="800" b="1" dirty="0"/>
              <a:t>G</a:t>
            </a:r>
            <a:r>
              <a:rPr lang="en-US" sz="800" dirty="0"/>
              <a:t> TREM2, PD-L1, CD206, and CD163 expression levels were compared between BODIPY</a:t>
            </a:r>
            <a:r>
              <a:rPr lang="en-US" sz="800" baseline="30000" dirty="0"/>
              <a:t>+</a:t>
            </a:r>
            <a:r>
              <a:rPr lang="en-US" sz="800" dirty="0"/>
              <a:t> and BODIPY</a:t>
            </a:r>
            <a:r>
              <a:rPr lang="en-US" sz="800" baseline="30000" dirty="0"/>
              <a:t>-</a:t>
            </a:r>
            <a:r>
              <a:rPr lang="en-US" sz="800" dirty="0"/>
              <a:t> monocytes/macrophages in nontumor and tumor tissues (</a:t>
            </a:r>
            <a:r>
              <a:rPr lang="en-US" sz="800" i="1" dirty="0"/>
              <a:t>n</a:t>
            </a:r>
            <a:r>
              <a:rPr lang="en-US" sz="800" dirty="0"/>
              <a:t> = 8). </a:t>
            </a:r>
            <a:r>
              <a:rPr lang="en-US" sz="800" b="1" dirty="0"/>
              <a:t>H</a:t>
            </a:r>
            <a:r>
              <a:rPr lang="en-US" sz="800" dirty="0"/>
              <a:t> BODIPY staining and TREM2, PD-L1, CD206, and CD163 expression in tumor-infiltrating monocytes/macrophages are shown in the t-SNE plot. </a:t>
            </a:r>
            <a:r>
              <a:rPr lang="en-US" sz="800" b="1" dirty="0"/>
              <a:t>I</a:t>
            </a:r>
            <a:r>
              <a:rPr lang="en-US" sz="800" dirty="0"/>
              <a:t> Representative immunohistochemical staining of CD8 and statistical analysis of CD8</a:t>
            </a:r>
            <a:r>
              <a:rPr lang="en-US" sz="800" baseline="30000" dirty="0"/>
              <a:t>+</a:t>
            </a:r>
            <a:r>
              <a:rPr lang="en-US" sz="800" dirty="0"/>
              <a:t> T cells between patients with high and low levels of LLM (</a:t>
            </a:r>
            <a:r>
              <a:rPr lang="en-US" sz="800" i="1" dirty="0"/>
              <a:t>n</a:t>
            </a:r>
            <a:r>
              <a:rPr lang="en-US" sz="800" dirty="0"/>
              <a:t> = 25). Scale bar: 100 </a:t>
            </a:r>
            <a:r>
              <a:rPr lang="el-GR" sz="800" dirty="0"/>
              <a:t>μ</a:t>
            </a:r>
            <a:r>
              <a:rPr lang="en-US" sz="800" dirty="0"/>
              <a:t>m. </a:t>
            </a:r>
            <a:r>
              <a:rPr lang="en-US" sz="800" b="1" dirty="0"/>
              <a:t>J</a:t>
            </a:r>
            <a:r>
              <a:rPr lang="en-US" sz="800" dirty="0"/>
              <a:t> The correlation between tumor size and the frequency of LLM is shown (</a:t>
            </a:r>
            <a:r>
              <a:rPr lang="en-US" sz="800" i="1" dirty="0"/>
              <a:t>n</a:t>
            </a:r>
            <a:r>
              <a:rPr lang="en-US" sz="800" dirty="0"/>
              <a:t> = 51). </a:t>
            </a:r>
            <a:r>
              <a:rPr lang="en-US" sz="800" b="1" dirty="0"/>
              <a:t>K</a:t>
            </a:r>
            <a:r>
              <a:rPr lang="en-US" sz="800" dirty="0"/>
              <a:t> The ratios of LLM between patients with TNM stages I-II and III were compared. </a:t>
            </a:r>
            <a:r>
              <a:rPr lang="en-US" sz="800" b="1" dirty="0"/>
              <a:t>L</a:t>
            </a:r>
            <a:r>
              <a:rPr lang="en-US" sz="800" dirty="0"/>
              <a:t> Fifty-two patients were divided into two groups according to the median level of LLM. The recurrence rate of the patients was analyzed (log-rank test). </a:t>
            </a:r>
            <a:r>
              <a:rPr lang="en-US" sz="800" i="1" dirty="0"/>
              <a:t>P</a:t>
            </a:r>
            <a:r>
              <a:rPr lang="en-US" sz="800" dirty="0"/>
              <a:t> and </a:t>
            </a:r>
            <a:r>
              <a:rPr lang="en-US" sz="800" i="1" dirty="0"/>
              <a:t>r</a:t>
            </a:r>
            <a:r>
              <a:rPr lang="en-US" sz="800" dirty="0"/>
              <a:t> values were calculated based on Pearson’s correlation analysis. *</a:t>
            </a:r>
            <a:r>
              <a:rPr lang="en-US" sz="800" i="1" dirty="0"/>
              <a:t>p</a:t>
            </a:r>
            <a:r>
              <a:rPr lang="en-US" sz="800" dirty="0"/>
              <a:t> &lt; 0.05; **</a:t>
            </a:r>
            <a:r>
              <a:rPr lang="en-US" sz="800" i="1" dirty="0"/>
              <a:t>p</a:t>
            </a:r>
            <a:r>
              <a:rPr lang="en-US" sz="800" dirty="0"/>
              <a:t> &lt; 0.01; ***</a:t>
            </a:r>
            <a:r>
              <a:rPr lang="en-US" sz="800" i="1" dirty="0"/>
              <a:t>p</a:t>
            </a:r>
            <a:r>
              <a:rPr lang="en-US" sz="800" dirty="0"/>
              <a:t> &lt; 0.001; ****</a:t>
            </a:r>
            <a:r>
              <a:rPr lang="en-US" sz="800" i="1" dirty="0"/>
              <a:t>p</a:t>
            </a:r>
            <a:r>
              <a:rPr lang="en-US" sz="800" dirty="0"/>
              <a:t> &lt; 0.001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EDF67F-8D9F-C0B2-3BE6-05299F02E692}"/>
              </a:ext>
            </a:extLst>
          </p:cNvPr>
          <p:cNvSpPr txBox="1"/>
          <p:nvPr/>
        </p:nvSpPr>
        <p:spPr>
          <a:xfrm>
            <a:off x="6270923" y="2878744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LLM accumulation in HCC patients (Fig. 1)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↑ LLMs</a:t>
            </a:r>
            <a:r>
              <a:rPr lang="en-US" dirty="0"/>
              <a:t> (BODIPY+CD14+ macrophages) in tumor vs. adjacent tissue.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LLMs express </a:t>
            </a:r>
            <a:r>
              <a:rPr lang="en-US" b="1" dirty="0"/>
              <a:t>TREM2, PD-L1, CD206, CD163</a:t>
            </a:r>
            <a:r>
              <a:rPr lang="en-US" dirty="0"/>
              <a:t> → immunosuppressive phenotype.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Higher LLM infiltration correlates with: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↓ CD8+ T cell numbers &amp; granzyme B+ activity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↑ tumor size, advanced TNM stage, AFP &amp; ALT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Shorter recurrence-free survival.</a:t>
            </a:r>
          </a:p>
        </p:txBody>
      </p:sp>
    </p:spTree>
    <p:extLst>
      <p:ext uri="{BB962C8B-B14F-4D97-AF65-F5344CB8AC3E}">
        <p14:creationId xmlns:p14="http://schemas.microsoft.com/office/powerpoint/2010/main" val="332422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g. 2">
            <a:extLst>
              <a:ext uri="{FF2B5EF4-FFF2-40B4-BE49-F238E27FC236}">
                <a16:creationId xmlns:a16="http://schemas.microsoft.com/office/drawing/2014/main" id="{7F27D41A-3AC6-6607-C9B8-2CB90DC3E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52" y="0"/>
            <a:ext cx="54752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DF9C53-EFF8-A391-103B-38F59E479DEE}"/>
              </a:ext>
            </a:extLst>
          </p:cNvPr>
          <p:cNvSpPr txBox="1"/>
          <p:nvPr/>
        </p:nvSpPr>
        <p:spPr>
          <a:xfrm>
            <a:off x="5915378" y="169333"/>
            <a:ext cx="615244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Fig. 2 </a:t>
            </a:r>
            <a:r>
              <a:rPr lang="en-US" sz="1000" dirty="0"/>
              <a:t>Tumors reprogram monocyte/macrophage lipids to form LLMs. </a:t>
            </a:r>
            <a:r>
              <a:rPr lang="en-US" sz="1000" b="1" dirty="0"/>
              <a:t>A</a:t>
            </a:r>
            <a:r>
              <a:rPr lang="en-US" sz="1000" dirty="0"/>
              <a:t>–</a:t>
            </a:r>
            <a:r>
              <a:rPr lang="en-US" sz="1000" b="1" dirty="0"/>
              <a:t>F</a:t>
            </a:r>
            <a:r>
              <a:rPr lang="en-US" sz="1000" dirty="0"/>
              <a:t> Human monocytes were treated with 15% cell culture supernatants from Hep3B, HepG2, SK-Hep1 (TSN), and HL7702 cell lines for 24 h or 72 h. LD levels were determined by FACS (</a:t>
            </a:r>
            <a:r>
              <a:rPr lang="en-US" sz="1000" b="1" dirty="0"/>
              <a:t>A</a:t>
            </a:r>
            <a:r>
              <a:rPr lang="en-US" sz="1000" dirty="0"/>
              <a:t>–</a:t>
            </a:r>
            <a:r>
              <a:rPr lang="en-US" sz="1000" b="1" dirty="0"/>
              <a:t>C</a:t>
            </a:r>
            <a:r>
              <a:rPr lang="en-US" sz="1000" dirty="0"/>
              <a:t>) and confocal microscopy ((</a:t>
            </a:r>
            <a:r>
              <a:rPr lang="en-US" sz="1000" b="1" dirty="0"/>
              <a:t>D</a:t>
            </a:r>
            <a:r>
              <a:rPr lang="en-US" sz="1000" dirty="0"/>
              <a:t>); scale bar: 20 </a:t>
            </a:r>
            <a:r>
              <a:rPr lang="el-GR" sz="1000" dirty="0"/>
              <a:t>μ</a:t>
            </a:r>
            <a:r>
              <a:rPr lang="en-US" sz="1000" dirty="0"/>
              <a:t>m). PLIN2 expression levels were determined by q‒PCR (</a:t>
            </a:r>
            <a:r>
              <a:rPr lang="en-US" sz="1000" b="1" dirty="0"/>
              <a:t>E</a:t>
            </a:r>
            <a:r>
              <a:rPr lang="en-US" sz="1000" dirty="0"/>
              <a:t>) and WB (</a:t>
            </a:r>
            <a:r>
              <a:rPr lang="en-US" sz="1000" b="1" dirty="0"/>
              <a:t>F</a:t>
            </a:r>
            <a:r>
              <a:rPr lang="en-US" sz="1000" dirty="0"/>
              <a:t>). The chemiluminescent exposure times of the blots were 54 and 10 s, as indicated. </a:t>
            </a:r>
            <a:r>
              <a:rPr lang="en-US" sz="1000" b="1" dirty="0" err="1"/>
              <a:t>G</a:t>
            </a:r>
            <a:r>
              <a:rPr lang="en-US" sz="1000" dirty="0" err="1"/>
              <a:t>Monocytes</a:t>
            </a:r>
            <a:r>
              <a:rPr lang="en-US" sz="1000" dirty="0"/>
              <a:t> treated with/without TSN were analyzed by electron microscopy. The arrowhead indicates the LDs. Scale bar: 2 </a:t>
            </a:r>
            <a:r>
              <a:rPr lang="el-GR" sz="1000" dirty="0"/>
              <a:t>μ</a:t>
            </a:r>
            <a:r>
              <a:rPr lang="en-US" sz="1000" dirty="0"/>
              <a:t>m. </a:t>
            </a:r>
            <a:r>
              <a:rPr lang="en-US" sz="1000" b="1" dirty="0"/>
              <a:t>H</a:t>
            </a:r>
            <a:r>
              <a:rPr lang="en-US" sz="1000" dirty="0"/>
              <a:t> Heatmap of lipids in monocytes with/without TSN treatment analyzed by lipidomic analysis. PC phosphatidylcholine; LPC </a:t>
            </a:r>
            <a:r>
              <a:rPr lang="en-US" sz="1000" dirty="0" err="1"/>
              <a:t>lysophosphatidylcholine</a:t>
            </a:r>
            <a:r>
              <a:rPr lang="en-US" sz="1000" dirty="0"/>
              <a:t>; PE phosphatidylethanolamine; PS phosphatidylserine; PI phosphatidylinositol; PG phosphatidylglycerol. Volcano plot showing the differences in the levels of triglycerides (</a:t>
            </a:r>
            <a:r>
              <a:rPr lang="en-US" sz="1000" b="1" dirty="0"/>
              <a:t>I</a:t>
            </a:r>
            <a:r>
              <a:rPr lang="en-US" sz="1000" dirty="0"/>
              <a:t>), DAGs (</a:t>
            </a:r>
            <a:r>
              <a:rPr lang="en-US" sz="1000" b="1" dirty="0"/>
              <a:t>J</a:t>
            </a:r>
            <a:r>
              <a:rPr lang="en-US" sz="1000" dirty="0"/>
              <a:t>), and PC + PE + PG + PI + PS + LPC (</a:t>
            </a:r>
            <a:r>
              <a:rPr lang="en-US" sz="1000" b="1" dirty="0"/>
              <a:t>K</a:t>
            </a:r>
            <a:r>
              <a:rPr lang="en-US" sz="1000" dirty="0"/>
              <a:t>) between the MED and TSN groups. Upregulated and downregulated lipids are highlighted in red and blue, respectively. </a:t>
            </a:r>
            <a:r>
              <a:rPr lang="en-US" sz="1000" b="1" dirty="0"/>
              <a:t>L</a:t>
            </a:r>
            <a:r>
              <a:rPr lang="en-US" sz="1000" dirty="0"/>
              <a:t> The levels of ceramides in the MED and TSN groups were compared. *</a:t>
            </a:r>
            <a:r>
              <a:rPr lang="en-US" sz="1000" i="1" dirty="0"/>
              <a:t>p</a:t>
            </a:r>
            <a:r>
              <a:rPr lang="en-US" sz="1000" dirty="0"/>
              <a:t> &lt; 0.05; **</a:t>
            </a:r>
            <a:r>
              <a:rPr lang="en-US" sz="1000" i="1" dirty="0"/>
              <a:t>p</a:t>
            </a:r>
            <a:r>
              <a:rPr lang="en-US" sz="1000" dirty="0"/>
              <a:t> &lt; 0.01; ***</a:t>
            </a:r>
            <a:r>
              <a:rPr lang="en-US" sz="1000" i="1" dirty="0"/>
              <a:t>p</a:t>
            </a:r>
            <a:r>
              <a:rPr lang="en-US" sz="1000" dirty="0"/>
              <a:t> &lt; 0.001; ****</a:t>
            </a:r>
            <a:r>
              <a:rPr lang="en-US" sz="1000" i="1" dirty="0"/>
              <a:t>p</a:t>
            </a:r>
            <a:r>
              <a:rPr lang="en-US" sz="1000" dirty="0"/>
              <a:t> &lt; 0.001</a:t>
            </a:r>
            <a:endParaRPr lang="en-US" sz="1000" b="1" dirty="0"/>
          </a:p>
          <a:p>
            <a:endParaRPr lang="en-US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3DDB4-2462-0912-585F-14087A566A43}"/>
              </a:ext>
            </a:extLst>
          </p:cNvPr>
          <p:cNvSpPr txBox="1"/>
          <p:nvPr/>
        </p:nvSpPr>
        <p:spPr>
          <a:xfrm>
            <a:off x="5915378" y="2623274"/>
            <a:ext cx="60971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(A–C) Tumor supernatants cause LD formation in monocytes.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(D–G) Visualization and validation (microscopy, PLIN2, EM).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(H–L) </a:t>
            </a:r>
            <a:r>
              <a:rPr lang="en-US" dirty="0" err="1"/>
              <a:t>Lipidomics</a:t>
            </a:r>
            <a:r>
              <a:rPr lang="en-US" dirty="0"/>
              <a:t> reveal broad reprogramming → TAGs accumulate, phospholipids reshuffled, ceramides increased.</a:t>
            </a:r>
          </a:p>
        </p:txBody>
      </p:sp>
    </p:spTree>
    <p:extLst>
      <p:ext uri="{BB962C8B-B14F-4D97-AF65-F5344CB8AC3E}">
        <p14:creationId xmlns:p14="http://schemas.microsoft.com/office/powerpoint/2010/main" val="182483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igure 3">
            <a:extLst>
              <a:ext uri="{FF2B5EF4-FFF2-40B4-BE49-F238E27FC236}">
                <a16:creationId xmlns:a16="http://schemas.microsoft.com/office/drawing/2014/main" id="{2C7F03CD-A2DC-B6C4-E66C-D0A89D835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70" y="0"/>
            <a:ext cx="63230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191A18-5405-7B31-39DC-40C8A8FCA452}"/>
              </a:ext>
            </a:extLst>
          </p:cNvPr>
          <p:cNvSpPr txBox="1"/>
          <p:nvPr/>
        </p:nvSpPr>
        <p:spPr>
          <a:xfrm>
            <a:off x="6403583" y="0"/>
            <a:ext cx="5707847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Fig. 3 </a:t>
            </a:r>
            <a:r>
              <a:rPr lang="en-US" sz="1000" dirty="0"/>
              <a:t>Reshuffling of cellular lipids and uptake of tumoral fatty acid were used for LLM formation. </a:t>
            </a:r>
            <a:r>
              <a:rPr lang="en-US" sz="1000" b="1" dirty="0" err="1"/>
              <a:t>A</a:t>
            </a:r>
            <a:r>
              <a:rPr lang="en-US" sz="1000" dirty="0" err="1"/>
              <a:t>Schematic</a:t>
            </a:r>
            <a:r>
              <a:rPr lang="en-US" sz="1000" dirty="0"/>
              <a:t> of fatty acids (FAs) used to synthesize triglycerides (TAGs) and generate LDs. </a:t>
            </a:r>
            <a:r>
              <a:rPr lang="en-US" sz="1000" b="1" dirty="0"/>
              <a:t>B</a:t>
            </a:r>
            <a:r>
              <a:rPr lang="en-US" sz="1000" dirty="0"/>
              <a:t> LD levels of human monocytes treated with TSN in the presence of AACOCF3 (10 </a:t>
            </a:r>
            <a:r>
              <a:rPr lang="el-GR" sz="1000" dirty="0"/>
              <a:t>μ</a:t>
            </a:r>
            <a:r>
              <a:rPr lang="en-US" sz="1000" dirty="0"/>
              <a:t>M) or/and </a:t>
            </a:r>
            <a:r>
              <a:rPr lang="en-US" sz="1000" dirty="0" err="1"/>
              <a:t>darapladib</a:t>
            </a:r>
            <a:r>
              <a:rPr lang="en-US" sz="1000" dirty="0"/>
              <a:t> (10 </a:t>
            </a:r>
            <a:r>
              <a:rPr lang="el-GR" sz="1000" dirty="0"/>
              <a:t>μ</a:t>
            </a:r>
            <a:r>
              <a:rPr lang="en-US" sz="1000" dirty="0"/>
              <a:t>M) were determined by FACS. </a:t>
            </a:r>
            <a:r>
              <a:rPr lang="en-US" sz="1000" b="1" dirty="0"/>
              <a:t>C</a:t>
            </a:r>
            <a:r>
              <a:rPr lang="en-US" sz="1000" dirty="0"/>
              <a:t> Human monocytes were treated with 15% TSN and different doses of C12-BODIPY. C12-BODIPY uptake by monocytes was determined by FACS. </a:t>
            </a:r>
            <a:r>
              <a:rPr lang="en-US" sz="1000" b="1" dirty="0"/>
              <a:t>D</a:t>
            </a:r>
            <a:r>
              <a:rPr lang="en-US" sz="1000" dirty="0"/>
              <a:t> Human monocytes were treated with 5, 10, or 30% TSN in the presence of C12-BODIPY (50 </a:t>
            </a:r>
            <a:r>
              <a:rPr lang="el-GR" sz="1000" dirty="0"/>
              <a:t>μ</a:t>
            </a:r>
            <a:r>
              <a:rPr lang="en-US" sz="1000" dirty="0"/>
              <a:t>M). C12-BODIPY uptake by monocytes was determined by confocal microscopy. Scale bar: 20 </a:t>
            </a:r>
            <a:r>
              <a:rPr lang="el-GR" sz="1000" dirty="0"/>
              <a:t>μ</a:t>
            </a:r>
            <a:r>
              <a:rPr lang="en-US" sz="1000" dirty="0"/>
              <a:t>m. </a:t>
            </a:r>
            <a:r>
              <a:rPr lang="en-US" sz="1000" b="1" dirty="0"/>
              <a:t>E</a:t>
            </a:r>
            <a:r>
              <a:rPr lang="en-US" sz="1000" dirty="0"/>
              <a:t> Human monocytes were treated with 5, 10, or 30% TSN, and LD levels were determined by FACS. </a:t>
            </a:r>
            <a:r>
              <a:rPr lang="en-US" sz="1000" b="1" dirty="0"/>
              <a:t>F</a:t>
            </a:r>
            <a:r>
              <a:rPr lang="en-US" sz="1000" dirty="0"/>
              <a:t> The TSN was </a:t>
            </a:r>
            <a:r>
              <a:rPr lang="en-US" sz="1000" dirty="0" err="1"/>
              <a:t>predepleted</a:t>
            </a:r>
            <a:r>
              <a:rPr lang="en-US" sz="1000" dirty="0"/>
              <a:t> for lipids (TSN-</a:t>
            </a:r>
            <a:r>
              <a:rPr lang="en-US" sz="1000" dirty="0" err="1"/>
              <a:t>delipid</a:t>
            </a:r>
            <a:r>
              <a:rPr lang="en-US" sz="1000" dirty="0"/>
              <a:t>) before treating human monocytes. LD levels were determined by FACS. </a:t>
            </a:r>
            <a:r>
              <a:rPr lang="en-US" sz="1000" b="1" dirty="0"/>
              <a:t>G</a:t>
            </a:r>
            <a:r>
              <a:rPr lang="en-US" sz="1000" dirty="0"/>
              <a:t> Human monocytes were treated with TSN in the presence of </a:t>
            </a:r>
            <a:r>
              <a:rPr lang="en-US" sz="1000" dirty="0" err="1"/>
              <a:t>CytD</a:t>
            </a:r>
            <a:r>
              <a:rPr lang="en-US" sz="1000" dirty="0"/>
              <a:t> (20 </a:t>
            </a:r>
            <a:r>
              <a:rPr lang="el-GR" sz="1000" dirty="0"/>
              <a:t>μ</a:t>
            </a:r>
            <a:r>
              <a:rPr lang="en-US" sz="1000" dirty="0"/>
              <a:t>M) or </a:t>
            </a:r>
            <a:r>
              <a:rPr lang="en-US" sz="1000" dirty="0" err="1"/>
              <a:t>LatA</a:t>
            </a:r>
            <a:r>
              <a:rPr lang="en-US" sz="1000" dirty="0"/>
              <a:t> (20 </a:t>
            </a:r>
            <a:r>
              <a:rPr lang="el-GR" sz="1000" dirty="0"/>
              <a:t>μ</a:t>
            </a:r>
            <a:r>
              <a:rPr lang="en-US" sz="1000" dirty="0"/>
              <a:t>M), and LD levels were determined by FACS. </a:t>
            </a:r>
            <a:r>
              <a:rPr lang="en-US" sz="1000" b="1" dirty="0"/>
              <a:t>H</a:t>
            </a:r>
            <a:r>
              <a:rPr lang="en-US" sz="1000" dirty="0"/>
              <a:t> Human monocytes were treated with TSN in the presence of the indicated neutralizing Abs. LD levels were determined by FACS. Cytokines, including all three cytokines, were also tested. </a:t>
            </a:r>
            <a:r>
              <a:rPr lang="en-US" sz="1000" b="1" dirty="0"/>
              <a:t>I</a:t>
            </a:r>
            <a:r>
              <a:rPr lang="en-US" sz="1000" dirty="0"/>
              <a:t> The LD of human monocytes treated with TSN in the presence of neutralizing TNF</a:t>
            </a:r>
            <a:r>
              <a:rPr lang="el-GR" sz="1000" dirty="0"/>
              <a:t>α </a:t>
            </a:r>
            <a:r>
              <a:rPr lang="en-US" sz="1000" dirty="0"/>
              <a:t>Abs combined with AACOCF3 or </a:t>
            </a:r>
            <a:r>
              <a:rPr lang="en-US" sz="1000" dirty="0" err="1"/>
              <a:t>darapladib</a:t>
            </a:r>
            <a:r>
              <a:rPr lang="en-US" sz="1000" dirty="0"/>
              <a:t> was determined by FACS. </a:t>
            </a:r>
            <a:r>
              <a:rPr lang="en-US" sz="1000" b="1" dirty="0"/>
              <a:t>J</a:t>
            </a:r>
            <a:r>
              <a:rPr lang="en-US" sz="1000" dirty="0"/>
              <a:t> LD levels of human monocytes treated with TSN/TSN-</a:t>
            </a:r>
            <a:r>
              <a:rPr lang="en-US" sz="1000" dirty="0" err="1"/>
              <a:t>delipid</a:t>
            </a:r>
            <a:r>
              <a:rPr lang="en-US" sz="1000" dirty="0"/>
              <a:t> in the presence of neutralizing TNF</a:t>
            </a:r>
            <a:r>
              <a:rPr lang="el-GR" sz="1000" dirty="0"/>
              <a:t>α </a:t>
            </a:r>
            <a:r>
              <a:rPr lang="en-US" sz="1000" dirty="0"/>
              <a:t>Abs were determined by FACS. </a:t>
            </a:r>
            <a:r>
              <a:rPr lang="en-US" sz="1000" b="1" dirty="0"/>
              <a:t>K</a:t>
            </a:r>
            <a:r>
              <a:rPr lang="en-US" sz="1000" dirty="0"/>
              <a:t> C12-BODIPY uptake by monocytes treated with TSN in the presence or absence of neutralizing TNF</a:t>
            </a:r>
            <a:r>
              <a:rPr lang="el-GR" sz="1000" dirty="0"/>
              <a:t>α </a:t>
            </a:r>
            <a:r>
              <a:rPr lang="en-US" sz="1000" dirty="0"/>
              <a:t>Abs was determined by FACS. </a:t>
            </a:r>
            <a:r>
              <a:rPr lang="en-US" sz="1000" b="1" dirty="0"/>
              <a:t>L</a:t>
            </a:r>
            <a:r>
              <a:rPr lang="en-US" sz="1000" dirty="0"/>
              <a:t>, </a:t>
            </a:r>
            <a:r>
              <a:rPr lang="en-US" sz="1000" b="1" dirty="0"/>
              <a:t>M</a:t>
            </a:r>
            <a:r>
              <a:rPr lang="en-US" sz="1000" dirty="0"/>
              <a:t> Human monocytes were treated with different doses of TNF</a:t>
            </a:r>
            <a:r>
              <a:rPr lang="el-GR" sz="1000" dirty="0"/>
              <a:t>α. </a:t>
            </a:r>
            <a:r>
              <a:rPr lang="en-US" sz="1000" dirty="0"/>
              <a:t>C12-BODIPY uptake was determined by FACS (</a:t>
            </a:r>
            <a:r>
              <a:rPr lang="en-US" sz="1000" b="1" dirty="0"/>
              <a:t>L</a:t>
            </a:r>
            <a:r>
              <a:rPr lang="en-US" sz="1000" dirty="0"/>
              <a:t>) and confocal microscopy ((</a:t>
            </a:r>
            <a:r>
              <a:rPr lang="en-US" sz="1000" b="1" dirty="0"/>
              <a:t>M</a:t>
            </a:r>
            <a:r>
              <a:rPr lang="en-US" sz="1000" dirty="0"/>
              <a:t>), scale bar: 20 </a:t>
            </a:r>
            <a:r>
              <a:rPr lang="el-GR" sz="1000" dirty="0"/>
              <a:t>μ</a:t>
            </a:r>
            <a:r>
              <a:rPr lang="en-US" sz="1000" dirty="0"/>
              <a:t>m). *</a:t>
            </a:r>
            <a:r>
              <a:rPr lang="en-US" sz="1000" i="1" dirty="0"/>
              <a:t>p</a:t>
            </a:r>
            <a:r>
              <a:rPr lang="en-US" sz="1000" dirty="0"/>
              <a:t> &lt; 0.05; **</a:t>
            </a:r>
            <a:r>
              <a:rPr lang="en-US" sz="1000" i="1" dirty="0"/>
              <a:t>p</a:t>
            </a:r>
            <a:r>
              <a:rPr lang="en-US" sz="1000" dirty="0"/>
              <a:t> &lt; 0.01; ***</a:t>
            </a:r>
            <a:r>
              <a:rPr lang="en-US" sz="1000" i="1" dirty="0"/>
              <a:t>p</a:t>
            </a:r>
            <a:r>
              <a:rPr lang="en-US" sz="1000" dirty="0"/>
              <a:t> &lt; 0.001; ****</a:t>
            </a:r>
            <a:r>
              <a:rPr lang="en-US" sz="1000" i="1" dirty="0"/>
              <a:t>p</a:t>
            </a:r>
            <a:r>
              <a:rPr lang="en-US" sz="1000" dirty="0"/>
              <a:t> &lt; 0.001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29BCDB-D1A3-4790-6F41-99AAE396633D}"/>
              </a:ext>
            </a:extLst>
          </p:cNvPr>
          <p:cNvSpPr txBox="1"/>
          <p:nvPr/>
        </p:nvSpPr>
        <p:spPr>
          <a:xfrm>
            <a:off x="6618737" y="3254932"/>
            <a:ext cx="557326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(A) Hypothesis: sources of FAs.</a:t>
            </a:r>
          </a:p>
          <a:p>
            <a:r>
              <a:rPr lang="en-US" dirty="0"/>
              <a:t>(B) Lipid reshuffling contributes.</a:t>
            </a:r>
          </a:p>
          <a:p>
            <a:r>
              <a:rPr lang="en-US" dirty="0"/>
              <a:t>(C–F) Tumor-derived lipids required, taken up by macrophages.</a:t>
            </a:r>
          </a:p>
          <a:p>
            <a:r>
              <a:rPr lang="en-US" dirty="0"/>
              <a:t>(G) Uptake via endocytosis, not scavenger receptors.</a:t>
            </a:r>
          </a:p>
          <a:p>
            <a:r>
              <a:rPr lang="en-US" dirty="0"/>
              <a:t>(H–M) TNF</a:t>
            </a:r>
            <a:r>
              <a:rPr lang="el-GR" dirty="0"/>
              <a:t>α </a:t>
            </a:r>
            <a:r>
              <a:rPr lang="en-US" dirty="0"/>
              <a:t>is the cytokine enabling uptake of tumor lipids.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Conclusion:</a:t>
            </a:r>
            <a:r>
              <a:rPr lang="en-US" dirty="0"/>
              <a:t> LD accumulation in macrophages depends on </a:t>
            </a:r>
            <a:r>
              <a:rPr lang="en-US" b="1" dirty="0"/>
              <a:t>PLA2-mediated lipid reshuffling + TNF</a:t>
            </a:r>
            <a:r>
              <a:rPr lang="el-GR" b="1" dirty="0"/>
              <a:t>α-</a:t>
            </a:r>
            <a:r>
              <a:rPr lang="en-US" b="1" dirty="0"/>
              <a:t>driven uptake of tumor fatty acids via endocytosis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729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igure 4">
            <a:extLst>
              <a:ext uri="{FF2B5EF4-FFF2-40B4-BE49-F238E27FC236}">
                <a16:creationId xmlns:a16="http://schemas.microsoft.com/office/drawing/2014/main" id="{551C228E-14BD-105B-6882-295E1B5F7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1847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875F53-82B2-C6A8-FA81-719400AF4006}"/>
              </a:ext>
            </a:extLst>
          </p:cNvPr>
          <p:cNvSpPr txBox="1"/>
          <p:nvPr/>
        </p:nvSpPr>
        <p:spPr>
          <a:xfrm>
            <a:off x="5759777" y="122548"/>
            <a:ext cx="59483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DGAT1 and DGAT2 mediate the formation of LDs, which increase the survival of monocytes/macrophages. </a:t>
            </a:r>
            <a:r>
              <a:rPr lang="en-US" sz="1000" b="1" dirty="0"/>
              <a:t>A</a:t>
            </a:r>
            <a:r>
              <a:rPr lang="en-US" sz="1000" dirty="0"/>
              <a:t> DGAT1 and DGAT2 expression in monocytes/macrophages isolated from nontumor and tumor tissues was examined by q-PCR (</a:t>
            </a:r>
            <a:r>
              <a:rPr lang="en-US" sz="1000" i="1" dirty="0"/>
              <a:t>n</a:t>
            </a:r>
            <a:r>
              <a:rPr lang="en-US" sz="1000" dirty="0"/>
              <a:t> = 11). </a:t>
            </a:r>
            <a:r>
              <a:rPr lang="en-US" sz="1000" b="1" dirty="0"/>
              <a:t>B</a:t>
            </a:r>
            <a:r>
              <a:rPr lang="en-US" sz="1000" dirty="0"/>
              <a:t>, </a:t>
            </a:r>
            <a:r>
              <a:rPr lang="en-US" sz="1000" b="1" dirty="0"/>
              <a:t>C</a:t>
            </a:r>
            <a:r>
              <a:rPr lang="en-US" sz="1000" dirty="0"/>
              <a:t> Human monocytes were treated with TSN for 24 h or 72 h. DGAT1 and DGAT2 expression levels were examined by WB (</a:t>
            </a:r>
            <a:r>
              <a:rPr lang="en-US" sz="1000" b="1" dirty="0"/>
              <a:t>B</a:t>
            </a:r>
            <a:r>
              <a:rPr lang="en-US" sz="1000" dirty="0"/>
              <a:t>) and q-PCR (</a:t>
            </a:r>
            <a:r>
              <a:rPr lang="en-US" sz="1000" b="1" dirty="0"/>
              <a:t>C</a:t>
            </a:r>
            <a:r>
              <a:rPr lang="en-US" sz="1000" dirty="0"/>
              <a:t>). The DGAT1 band density in B was analyzed by Image Lab software. </a:t>
            </a:r>
            <a:r>
              <a:rPr lang="en-US" sz="1000" b="1" dirty="0"/>
              <a:t>D</a:t>
            </a:r>
            <a:r>
              <a:rPr lang="en-US" sz="1000" dirty="0"/>
              <a:t>, </a:t>
            </a:r>
            <a:r>
              <a:rPr lang="en-US" sz="1000" b="1" dirty="0"/>
              <a:t>E</a:t>
            </a:r>
            <a:r>
              <a:rPr lang="en-US" sz="1000" dirty="0"/>
              <a:t> Fluorescence visualization and quantification of DGAT1 expression on CD68</a:t>
            </a:r>
            <a:r>
              <a:rPr lang="en-US" sz="1000" baseline="30000" dirty="0"/>
              <a:t>+</a:t>
            </a:r>
            <a:r>
              <a:rPr lang="en-US" sz="1000" dirty="0"/>
              <a:t> monocytes/macrophages in HCC tissues (</a:t>
            </a:r>
            <a:r>
              <a:rPr lang="en-US" sz="1000" i="1" dirty="0"/>
              <a:t>n</a:t>
            </a:r>
            <a:r>
              <a:rPr lang="en-US" sz="1000" dirty="0"/>
              <a:t> = 11). </a:t>
            </a:r>
            <a:r>
              <a:rPr lang="en-US" sz="1000" b="1" dirty="0"/>
              <a:t>F</a:t>
            </a:r>
            <a:r>
              <a:rPr lang="en-US" sz="1000" dirty="0"/>
              <a:t>, </a:t>
            </a:r>
            <a:r>
              <a:rPr lang="en-US" sz="1000" b="1" dirty="0"/>
              <a:t>G</a:t>
            </a:r>
            <a:r>
              <a:rPr lang="en-US" sz="1000" dirty="0"/>
              <a:t> Human monocytes were treated with TSN in the presence/absence of DGAT1 and/or DGAT2 inhibitors. LD levels were determined by FACS. </a:t>
            </a:r>
            <a:r>
              <a:rPr lang="en-US" sz="1000" b="1" dirty="0"/>
              <a:t>H, I</a:t>
            </a:r>
            <a:r>
              <a:rPr lang="en-US" sz="1000" dirty="0"/>
              <a:t> Human monocytes were treated with TSN in the presence/absence of DGAT inhibitors. The cells were harvested for PI and annexin V staining and analyzed by FACS. Early (annexin V</a:t>
            </a:r>
            <a:r>
              <a:rPr lang="en-US" sz="1000" baseline="30000" dirty="0"/>
              <a:t>+</a:t>
            </a:r>
            <a:r>
              <a:rPr lang="en-US" sz="1000" dirty="0"/>
              <a:t>PI</a:t>
            </a:r>
            <a:r>
              <a:rPr lang="en-US" sz="1000" baseline="30000" dirty="0"/>
              <a:t>-</a:t>
            </a:r>
            <a:r>
              <a:rPr lang="en-US" sz="1000" dirty="0"/>
              <a:t>) and late (annexin V</a:t>
            </a:r>
            <a:r>
              <a:rPr lang="en-US" sz="1000" baseline="30000" dirty="0"/>
              <a:t>+</a:t>
            </a:r>
            <a:r>
              <a:rPr lang="en-US" sz="1000" dirty="0"/>
              <a:t>PI</a:t>
            </a:r>
            <a:r>
              <a:rPr lang="en-US" sz="1000" baseline="30000" dirty="0"/>
              <a:t>+</a:t>
            </a:r>
            <a:r>
              <a:rPr lang="en-US" sz="1000" dirty="0"/>
              <a:t>) apoptosis of cells were statistically analyzed. </a:t>
            </a:r>
            <a:r>
              <a:rPr lang="en-US" sz="1000" b="1" dirty="0"/>
              <a:t>J</a:t>
            </a:r>
            <a:r>
              <a:rPr lang="en-US" sz="1000" dirty="0"/>
              <a:t> Fluorescence visualization of cleaved caspase-3 (C-caspase-3) expression on CD68</a:t>
            </a:r>
            <a:r>
              <a:rPr lang="en-US" sz="1000" baseline="30000" dirty="0"/>
              <a:t>+</a:t>
            </a:r>
            <a:r>
              <a:rPr lang="en-US" sz="1000" dirty="0"/>
              <a:t> monocytes/macrophages in tissues. Scale bar: 20 </a:t>
            </a:r>
            <a:r>
              <a:rPr lang="el-GR" sz="1000" dirty="0"/>
              <a:t>μ</a:t>
            </a:r>
            <a:r>
              <a:rPr lang="en-US" sz="1000" dirty="0"/>
              <a:t>m. *</a:t>
            </a:r>
            <a:r>
              <a:rPr lang="en-US" sz="1000" i="1" dirty="0"/>
              <a:t>p</a:t>
            </a:r>
            <a:r>
              <a:rPr lang="en-US" sz="1000" dirty="0"/>
              <a:t> &lt; 0.05; **</a:t>
            </a:r>
            <a:r>
              <a:rPr lang="en-US" sz="1000" i="1" dirty="0"/>
              <a:t>p</a:t>
            </a:r>
            <a:r>
              <a:rPr lang="en-US" sz="1000" dirty="0"/>
              <a:t> &lt; 0.01; ****</a:t>
            </a:r>
            <a:r>
              <a:rPr lang="en-US" sz="1000" i="1" dirty="0"/>
              <a:t>p</a:t>
            </a:r>
            <a:r>
              <a:rPr lang="en-US" sz="1000" dirty="0"/>
              <a:t> &lt; 0.001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9BE8B5-0887-54C4-24FF-7D50EAF0F0FF}"/>
              </a:ext>
            </a:extLst>
          </p:cNvPr>
          <p:cNvSpPr txBox="1"/>
          <p:nvPr/>
        </p:nvSpPr>
        <p:spPr>
          <a:xfrm>
            <a:off x="5759777" y="2511042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(A–E) Tumor environment induces DGAT1/2 in macrophages.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(F–G) DGAT1+2 are both needed to form LDs.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(H–J) LDs protect macrophages from apoptosis → explain persistence of LLMs in HCC tumors.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A6D06C-6BAE-C019-3558-B6613417FF07}"/>
              </a:ext>
            </a:extLst>
          </p:cNvPr>
          <p:cNvSpPr txBox="1"/>
          <p:nvPr/>
        </p:nvSpPr>
        <p:spPr>
          <a:xfrm>
            <a:off x="5759777" y="4796461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Conclusion:  LD accumulation shields macrophages from death in vivo.</a:t>
            </a:r>
          </a:p>
        </p:txBody>
      </p:sp>
    </p:spTree>
    <p:extLst>
      <p:ext uri="{BB962C8B-B14F-4D97-AF65-F5344CB8AC3E}">
        <p14:creationId xmlns:p14="http://schemas.microsoft.com/office/powerpoint/2010/main" val="2235037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Fig. 5">
            <a:extLst>
              <a:ext uri="{FF2B5EF4-FFF2-40B4-BE49-F238E27FC236}">
                <a16:creationId xmlns:a16="http://schemas.microsoft.com/office/drawing/2014/main" id="{D716FF5B-5574-3903-50D4-2F9DAD188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514166" cy="476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2FE44A-C3C5-BB41-5BAF-8325CE693DF7}"/>
              </a:ext>
            </a:extLst>
          </p:cNvPr>
          <p:cNvSpPr txBox="1"/>
          <p:nvPr/>
        </p:nvSpPr>
        <p:spPr>
          <a:xfrm>
            <a:off x="5684363" y="122548"/>
            <a:ext cx="581633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DGATs promote CCL20 secretion in LLMs. </a:t>
            </a:r>
            <a:r>
              <a:rPr lang="en-US" sz="1000" b="1" dirty="0"/>
              <a:t>A</a:t>
            </a:r>
            <a:r>
              <a:rPr lang="en-US" sz="1000" dirty="0"/>
              <a:t>, </a:t>
            </a:r>
            <a:r>
              <a:rPr lang="en-US" sz="1000" b="1" dirty="0"/>
              <a:t>B</a:t>
            </a:r>
            <a:r>
              <a:rPr lang="en-US" sz="1000" dirty="0"/>
              <a:t> Volcano plots showing DEGs between the indicated groups. Upregulated and downregulated genes are highlighted in red and black, respectively. </a:t>
            </a:r>
            <a:r>
              <a:rPr lang="en-US" sz="1000" b="1" dirty="0"/>
              <a:t>C</a:t>
            </a:r>
            <a:r>
              <a:rPr lang="en-US" sz="1000" dirty="0"/>
              <a:t> Venn diagram showing the genes upregulated by TSN and downregulated by DGAT inhibitors. </a:t>
            </a:r>
            <a:r>
              <a:rPr lang="en-US" sz="1000" b="1" dirty="0"/>
              <a:t>D</a:t>
            </a:r>
            <a:r>
              <a:rPr lang="en-US" sz="1000" dirty="0"/>
              <a:t>, </a:t>
            </a:r>
            <a:r>
              <a:rPr lang="en-US" sz="1000" b="1" dirty="0"/>
              <a:t>E</a:t>
            </a:r>
            <a:r>
              <a:rPr lang="en-US" sz="1000" dirty="0"/>
              <a:t> Human monocytes were treated with TSN in the presence or absence of DGAT inhibitors. The relative CCL20 expression in the cells was examined by q-PCR ((</a:t>
            </a:r>
            <a:r>
              <a:rPr lang="en-US" sz="1000" b="1" dirty="0"/>
              <a:t>D</a:t>
            </a:r>
            <a:r>
              <a:rPr lang="en-US" sz="1000" dirty="0"/>
              <a:t>), left). CCL20 concentrations in the cell culture medium were tested by ELISA ((</a:t>
            </a:r>
            <a:r>
              <a:rPr lang="en-US" sz="1000" b="1" dirty="0"/>
              <a:t>D</a:t>
            </a:r>
            <a:r>
              <a:rPr lang="en-US" sz="1000" dirty="0"/>
              <a:t>), right). CCL20 expression was examined by confocal microscopy ((</a:t>
            </a:r>
            <a:r>
              <a:rPr lang="en-US" sz="1000" b="1" dirty="0"/>
              <a:t>E</a:t>
            </a:r>
            <a:r>
              <a:rPr lang="en-US" sz="1000" dirty="0"/>
              <a:t>); scale bar: 20 </a:t>
            </a:r>
            <a:r>
              <a:rPr lang="el-GR" sz="1000" dirty="0"/>
              <a:t>μ</a:t>
            </a:r>
            <a:r>
              <a:rPr lang="en-US" sz="1000" dirty="0"/>
              <a:t>m). </a:t>
            </a:r>
            <a:r>
              <a:rPr lang="en-US" sz="1000" b="1" dirty="0"/>
              <a:t>F</a:t>
            </a:r>
            <a:r>
              <a:rPr lang="en-US" sz="1000" dirty="0"/>
              <a:t> CCL20 expression in monocytes/macrophages isolated from HCC tissues was examined by q-PCR (</a:t>
            </a:r>
            <a:r>
              <a:rPr lang="en-US" sz="1000" i="1" dirty="0"/>
              <a:t>n</a:t>
            </a:r>
            <a:r>
              <a:rPr lang="en-US" sz="1000" dirty="0"/>
              <a:t> = 16). </a:t>
            </a:r>
            <a:r>
              <a:rPr lang="en-US" sz="1000" b="1" dirty="0"/>
              <a:t>G</a:t>
            </a:r>
            <a:r>
              <a:rPr lang="en-US" sz="1000" dirty="0"/>
              <a:t> Monocytes/macrophages isolated from tumor and nontumor tissues were cultured in vitro in the presence or absence of DGAT inhibitors. CCL20 concentrations in the culture medium were tested by ELISA (</a:t>
            </a:r>
            <a:r>
              <a:rPr lang="en-US" sz="1000" i="1" dirty="0"/>
              <a:t>n</a:t>
            </a:r>
            <a:r>
              <a:rPr lang="en-US" sz="1000" dirty="0"/>
              <a:t> = 3). </a:t>
            </a:r>
            <a:r>
              <a:rPr lang="en-US" sz="1000" b="1" dirty="0"/>
              <a:t>H</a:t>
            </a:r>
            <a:r>
              <a:rPr lang="en-US" sz="1000" dirty="0"/>
              <a:t> Association of CCL20 expression with LLMs is shown (</a:t>
            </a:r>
            <a:r>
              <a:rPr lang="en-US" sz="1000" i="1" dirty="0"/>
              <a:t>n</a:t>
            </a:r>
            <a:r>
              <a:rPr lang="en-US" sz="1000" dirty="0"/>
              <a:t> = 12). </a:t>
            </a:r>
            <a:r>
              <a:rPr lang="en-US" sz="1000" i="1" dirty="0"/>
              <a:t>P</a:t>
            </a:r>
            <a:r>
              <a:rPr lang="en-US" sz="1000" dirty="0"/>
              <a:t> and </a:t>
            </a:r>
            <a:r>
              <a:rPr lang="en-US" sz="1000" i="1" dirty="0"/>
              <a:t>r</a:t>
            </a:r>
            <a:r>
              <a:rPr lang="en-US" sz="1000" dirty="0"/>
              <a:t> values were calculated based on Pearson’s correlation analysis. *</a:t>
            </a:r>
            <a:r>
              <a:rPr lang="en-US" sz="1000" i="1" dirty="0"/>
              <a:t>p</a:t>
            </a:r>
            <a:r>
              <a:rPr lang="en-US" sz="1000" dirty="0"/>
              <a:t> &lt; 0.05; **</a:t>
            </a:r>
            <a:r>
              <a:rPr lang="en-US" sz="1000" i="1" dirty="0"/>
              <a:t>p</a:t>
            </a:r>
            <a:r>
              <a:rPr lang="en-US" sz="1000" dirty="0"/>
              <a:t> &lt; 0.01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FBF1F0-670E-D8C5-A5BC-ABA2F7CB8E24}"/>
              </a:ext>
            </a:extLst>
          </p:cNvPr>
          <p:cNvSpPr txBox="1"/>
          <p:nvPr/>
        </p:nvSpPr>
        <p:spPr>
          <a:xfrm>
            <a:off x="5684363" y="2690336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(A–C) Transcriptomics identifies CCL20 as the top LD-dependent gene.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(D–E) qPCR, ELISA, IF confirm.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(F–G) Patient macrophages validate.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(H) Clinical correlation: more LLMs = more CCL20.</a:t>
            </a:r>
          </a:p>
        </p:txBody>
      </p:sp>
    </p:spTree>
    <p:extLst>
      <p:ext uri="{BB962C8B-B14F-4D97-AF65-F5344CB8AC3E}">
        <p14:creationId xmlns:p14="http://schemas.microsoft.com/office/powerpoint/2010/main" val="242052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Fig. 6">
            <a:extLst>
              <a:ext uri="{FF2B5EF4-FFF2-40B4-BE49-F238E27FC236}">
                <a16:creationId xmlns:a16="http://schemas.microsoft.com/office/drawing/2014/main" id="{563BEDE6-C844-202F-7EC9-015C59A48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48" y="0"/>
            <a:ext cx="58705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0178AA-243F-185B-3677-13DF7246140B}"/>
              </a:ext>
            </a:extLst>
          </p:cNvPr>
          <p:cNvSpPr txBox="1"/>
          <p:nvPr/>
        </p:nvSpPr>
        <p:spPr>
          <a:xfrm>
            <a:off x="6353666" y="216817"/>
            <a:ext cx="576018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LLM-derived CCL20 recruits CCR6</a:t>
            </a:r>
            <a:r>
              <a:rPr lang="en-US" sz="1000" baseline="30000" dirty="0"/>
              <a:t>+</a:t>
            </a:r>
            <a:r>
              <a:rPr lang="en-US" sz="1000" dirty="0"/>
              <a:t> Treg cells into HCC tissue. </a:t>
            </a:r>
            <a:r>
              <a:rPr lang="en-US" sz="1000" b="1" dirty="0"/>
              <a:t>A</a:t>
            </a:r>
            <a:r>
              <a:rPr lang="en-US" sz="1000" dirty="0"/>
              <a:t> Representative dot plots of CCR6 expression in CD45</a:t>
            </a:r>
            <a:r>
              <a:rPr lang="en-US" sz="1000" baseline="30000" dirty="0"/>
              <a:t>+</a:t>
            </a:r>
            <a:r>
              <a:rPr lang="en-US" sz="1000" dirty="0"/>
              <a:t> cells and statistical analysis of CCR6</a:t>
            </a:r>
            <a:r>
              <a:rPr lang="en-US" sz="1000" baseline="30000" dirty="0"/>
              <a:t>+</a:t>
            </a:r>
            <a:r>
              <a:rPr lang="en-US" sz="1000" dirty="0"/>
              <a:t> cells in tumor and nontumor tissues (</a:t>
            </a:r>
            <a:r>
              <a:rPr lang="en-US" sz="1000" i="1" dirty="0"/>
              <a:t>n</a:t>
            </a:r>
            <a:r>
              <a:rPr lang="en-US" sz="1000" dirty="0"/>
              <a:t> = 10). </a:t>
            </a:r>
            <a:r>
              <a:rPr lang="en-US" sz="1000" b="1" dirty="0"/>
              <a:t>B</a:t>
            </a:r>
            <a:r>
              <a:rPr lang="en-US" sz="1000" dirty="0"/>
              <a:t> Representative dot plots of CD4 and CD8 expression on CCR6</a:t>
            </a:r>
            <a:r>
              <a:rPr lang="en-US" sz="1000" baseline="30000" dirty="0"/>
              <a:t>+</a:t>
            </a:r>
            <a:r>
              <a:rPr lang="en-US" sz="1000" dirty="0"/>
              <a:t> cells and the percentages of CCR6</a:t>
            </a:r>
            <a:r>
              <a:rPr lang="en-US" sz="1000" baseline="30000" dirty="0"/>
              <a:t>+</a:t>
            </a:r>
            <a:r>
              <a:rPr lang="en-US" sz="1000" dirty="0"/>
              <a:t> cells among the indicated cell subtypes in tumor and nontumor tissues are shown in pie charts (</a:t>
            </a:r>
            <a:r>
              <a:rPr lang="en-US" sz="1000" i="1" dirty="0"/>
              <a:t>n</a:t>
            </a:r>
            <a:r>
              <a:rPr lang="en-US" sz="1000" dirty="0"/>
              <a:t> = 10). </a:t>
            </a:r>
            <a:r>
              <a:rPr lang="en-US" sz="1000" b="1" dirty="0"/>
              <a:t>C</a:t>
            </a:r>
            <a:r>
              <a:rPr lang="en-US" sz="1000" dirty="0"/>
              <a:t> CD4</a:t>
            </a:r>
            <a:r>
              <a:rPr lang="en-US" sz="1000" baseline="30000" dirty="0"/>
              <a:t>+</a:t>
            </a:r>
            <a:r>
              <a:rPr lang="en-US" sz="1000" dirty="0"/>
              <a:t> T cells in the tumor tissues were gated into CCR6</a:t>
            </a:r>
            <a:r>
              <a:rPr lang="en-US" sz="1000" baseline="30000" dirty="0"/>
              <a:t>+</a:t>
            </a:r>
            <a:r>
              <a:rPr lang="en-US" sz="1000" dirty="0"/>
              <a:t> and CCR6</a:t>
            </a:r>
            <a:r>
              <a:rPr lang="en-US" sz="1000" baseline="30000" dirty="0"/>
              <a:t>-</a:t>
            </a:r>
            <a:r>
              <a:rPr lang="en-US" sz="1000" dirty="0"/>
              <a:t> cells. The percentages of CD25</a:t>
            </a:r>
            <a:r>
              <a:rPr lang="en-US" sz="1000" baseline="30000" dirty="0"/>
              <a:t>+</a:t>
            </a:r>
            <a:r>
              <a:rPr lang="en-US" sz="1000" dirty="0"/>
              <a:t> in CCR6</a:t>
            </a:r>
            <a:r>
              <a:rPr lang="en-US" sz="1000" baseline="30000" dirty="0"/>
              <a:t>+</a:t>
            </a:r>
            <a:r>
              <a:rPr lang="en-US" sz="1000" dirty="0"/>
              <a:t> and CCR6</a:t>
            </a:r>
            <a:r>
              <a:rPr lang="en-US" sz="1000" baseline="30000" dirty="0"/>
              <a:t>-</a:t>
            </a:r>
            <a:r>
              <a:rPr lang="en-US" sz="1000" dirty="0"/>
              <a:t> cells were compared (</a:t>
            </a:r>
            <a:r>
              <a:rPr lang="en-US" sz="1000" i="1" dirty="0"/>
              <a:t>n</a:t>
            </a:r>
            <a:r>
              <a:rPr lang="en-US" sz="1000" dirty="0"/>
              <a:t> = 10). CCR6 and Foxp3 expression in tumor tissues was visualized by confocal microscopy. </a:t>
            </a:r>
            <a:r>
              <a:rPr lang="en-US" sz="1000" b="1" dirty="0"/>
              <a:t>D</a:t>
            </a:r>
            <a:r>
              <a:rPr lang="en-US" sz="1000" dirty="0"/>
              <a:t>, </a:t>
            </a:r>
            <a:r>
              <a:rPr lang="en-US" sz="1000" b="1" dirty="0"/>
              <a:t>E</a:t>
            </a:r>
            <a:r>
              <a:rPr lang="en-US" sz="1000" dirty="0"/>
              <a:t> CCL20 expression in monocytes/macrophages isolated from tumors was examined by q-PCR. Associations of CCR6</a:t>
            </a:r>
            <a:r>
              <a:rPr lang="en-US" sz="1000" baseline="30000" dirty="0"/>
              <a:t>+</a:t>
            </a:r>
            <a:r>
              <a:rPr lang="en-US" sz="1000" dirty="0"/>
              <a:t>cells with CCL20 expression (</a:t>
            </a:r>
            <a:r>
              <a:rPr lang="en-US" sz="1000" b="1" dirty="0"/>
              <a:t>D</a:t>
            </a:r>
            <a:r>
              <a:rPr lang="en-US" sz="1000" dirty="0"/>
              <a:t>) and LLM levels (</a:t>
            </a:r>
            <a:r>
              <a:rPr lang="en-US" sz="1000" b="1" dirty="0"/>
              <a:t>E</a:t>
            </a:r>
            <a:r>
              <a:rPr lang="en-US" sz="1000" dirty="0"/>
              <a:t>) are shown (</a:t>
            </a:r>
            <a:r>
              <a:rPr lang="en-US" sz="1000" i="1" dirty="0"/>
              <a:t>n</a:t>
            </a:r>
            <a:r>
              <a:rPr lang="en-US" sz="1000" dirty="0"/>
              <a:t> = 10). </a:t>
            </a:r>
            <a:r>
              <a:rPr lang="en-US" sz="1000" b="1" dirty="0"/>
              <a:t>F</a:t>
            </a:r>
            <a:r>
              <a:rPr lang="en-US" sz="1000" dirty="0"/>
              <a:t> Representative dot plots of LLM by FACS and IHC staining of FoxP3 in matched tumor tissue. </a:t>
            </a:r>
            <a:r>
              <a:rPr lang="en-US" sz="1000" b="1" dirty="0"/>
              <a:t>G</a:t>
            </a:r>
            <a:r>
              <a:rPr lang="en-US" sz="1000" dirty="0"/>
              <a:t> The association of Foxp3</a:t>
            </a:r>
            <a:r>
              <a:rPr lang="en-US" sz="1000" baseline="30000" dirty="0"/>
              <a:t>+</a:t>
            </a:r>
            <a:r>
              <a:rPr lang="en-US" sz="1000" dirty="0"/>
              <a:t> cells with LLMs is shown (</a:t>
            </a:r>
            <a:r>
              <a:rPr lang="en-US" sz="1000" i="1" dirty="0"/>
              <a:t>n</a:t>
            </a:r>
            <a:r>
              <a:rPr lang="en-US" sz="1000" dirty="0"/>
              <a:t> = 21). </a:t>
            </a:r>
            <a:r>
              <a:rPr lang="en-US" sz="1000" b="1" dirty="0"/>
              <a:t>H</a:t>
            </a:r>
            <a:r>
              <a:rPr lang="en-US" sz="1000" dirty="0"/>
              <a:t> The culture medium of monocytes was collected, and its effect on the chemotaxis of CCR6</a:t>
            </a:r>
            <a:r>
              <a:rPr lang="en-US" sz="1000" baseline="30000" dirty="0"/>
              <a:t>+</a:t>
            </a:r>
            <a:r>
              <a:rPr lang="en-US" sz="1000" dirty="0"/>
              <a:t> cells was measured via a </a:t>
            </a:r>
            <a:r>
              <a:rPr lang="en-US" sz="1000" dirty="0" err="1"/>
              <a:t>transwell</a:t>
            </a:r>
            <a:r>
              <a:rPr lang="en-US" sz="1000" dirty="0"/>
              <a:t> migration assay. CCM control culture medium; TCM TSN-treated culture medium; </a:t>
            </a:r>
            <a:r>
              <a:rPr lang="en-US" sz="1000" dirty="0" err="1"/>
              <a:t>TCM+DGATi</a:t>
            </a:r>
            <a:r>
              <a:rPr lang="en-US" sz="1000" dirty="0"/>
              <a:t> TSN-treated culture medium supplemented with DGAT inhibitors. </a:t>
            </a:r>
            <a:r>
              <a:rPr lang="en-US" sz="1000" b="1" dirty="0"/>
              <a:t>I</a:t>
            </a:r>
            <a:r>
              <a:rPr lang="en-US" sz="1000" dirty="0"/>
              <a:t>–</a:t>
            </a:r>
            <a:r>
              <a:rPr lang="en-US" sz="1000" b="1" dirty="0"/>
              <a:t>M</a:t>
            </a:r>
            <a:r>
              <a:rPr lang="en-US" sz="1000" dirty="0"/>
              <a:t> C57BL/6J mice were subcutaneously injected with Hepa1-6 cells. DMSO or DGAT inhibitors were intraperitoneally administered (</a:t>
            </a:r>
            <a:r>
              <a:rPr lang="en-US" sz="1000" b="1" dirty="0"/>
              <a:t>I</a:t>
            </a:r>
            <a:r>
              <a:rPr lang="en-US" sz="1000" dirty="0"/>
              <a:t>). Tumors were excised, and the BODIPY MFI of F4/80</a:t>
            </a:r>
            <a:r>
              <a:rPr lang="en-US" sz="1000" baseline="30000" dirty="0"/>
              <a:t>+</a:t>
            </a:r>
            <a:r>
              <a:rPr lang="en-US" sz="1000" dirty="0"/>
              <a:t> cells and the ratio of CCR6</a:t>
            </a:r>
            <a:r>
              <a:rPr lang="en-US" sz="1000" baseline="30000" dirty="0"/>
              <a:t>+</a:t>
            </a:r>
            <a:r>
              <a:rPr lang="en-US" sz="1000" dirty="0"/>
              <a:t> cells were examined by FACS (</a:t>
            </a:r>
            <a:r>
              <a:rPr lang="en-US" sz="1000" b="1" dirty="0"/>
              <a:t>J</a:t>
            </a:r>
            <a:r>
              <a:rPr lang="en-US" sz="1000" dirty="0"/>
              <a:t>–</a:t>
            </a:r>
            <a:r>
              <a:rPr lang="en-US" sz="1000" b="1" dirty="0"/>
              <a:t>K</a:t>
            </a:r>
            <a:r>
              <a:rPr lang="en-US" sz="1000" dirty="0"/>
              <a:t>). </a:t>
            </a:r>
            <a:r>
              <a:rPr lang="en-US" sz="1000" b="1" dirty="0" err="1"/>
              <a:t>L</a:t>
            </a:r>
            <a:r>
              <a:rPr lang="en-US" sz="1000" dirty="0" err="1"/>
              <a:t>Paraffin</a:t>
            </a:r>
            <a:r>
              <a:rPr lang="en-US" sz="1000" dirty="0"/>
              <a:t>-embedded tumor sections were stained with an anti-mouse Foxp3 antibody, and the number of Foxp3</a:t>
            </a:r>
            <a:r>
              <a:rPr lang="en-US" sz="1000" baseline="30000" dirty="0"/>
              <a:t>+</a:t>
            </a:r>
            <a:r>
              <a:rPr lang="en-US" sz="1000" dirty="0"/>
              <a:t> cells was analyzed. </a:t>
            </a:r>
            <a:r>
              <a:rPr lang="en-US" sz="1000" b="1" dirty="0"/>
              <a:t>M</a:t>
            </a:r>
            <a:r>
              <a:rPr lang="en-US" sz="1000" dirty="0"/>
              <a:t> The tumor volumes were measured every two days. </a:t>
            </a:r>
            <a:r>
              <a:rPr lang="en-US" sz="1000" i="1" dirty="0"/>
              <a:t>P</a:t>
            </a:r>
            <a:r>
              <a:rPr lang="en-US" sz="1000" dirty="0"/>
              <a:t> and </a:t>
            </a:r>
            <a:r>
              <a:rPr lang="en-US" sz="1000" i="1" dirty="0" err="1"/>
              <a:t>r</a:t>
            </a:r>
            <a:r>
              <a:rPr lang="en-US" sz="1000" dirty="0" err="1"/>
              <a:t>values</a:t>
            </a:r>
            <a:r>
              <a:rPr lang="en-US" sz="1000" dirty="0"/>
              <a:t> were calculated based on Pearson’s correlation analysis. *</a:t>
            </a:r>
            <a:r>
              <a:rPr lang="en-US" sz="1000" i="1" dirty="0"/>
              <a:t>p</a:t>
            </a:r>
            <a:r>
              <a:rPr lang="en-US" sz="1000" dirty="0"/>
              <a:t> &lt; 0.05; **</a:t>
            </a:r>
            <a:r>
              <a:rPr lang="en-US" sz="1000" i="1" dirty="0"/>
              <a:t>p</a:t>
            </a:r>
            <a:r>
              <a:rPr lang="en-US" sz="1000" dirty="0"/>
              <a:t> &lt; 0.01; ***</a:t>
            </a:r>
            <a:r>
              <a:rPr lang="en-US" sz="1000" i="1" dirty="0"/>
              <a:t>p</a:t>
            </a:r>
            <a:r>
              <a:rPr lang="en-US" sz="1000" dirty="0"/>
              <a:t> &lt; 0.001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FD2EF1-E9CC-DB4A-C034-ED4D45FF5891}"/>
              </a:ext>
            </a:extLst>
          </p:cNvPr>
          <p:cNvSpPr txBox="1"/>
          <p:nvPr/>
        </p:nvSpPr>
        <p:spPr>
          <a:xfrm>
            <a:off x="6353666" y="3624974"/>
            <a:ext cx="576018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(A–C) Identify CCR6⁺ CD4⁺ Tregs as the main CCL20 responders.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(D–G) Correlate LLMs/CCL20 with CCR6⁺ Tregs in patients.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(H) Show in vitro chemotaxis: CCL20 from LD+ macrophages recruits Tregs.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(I–M) In vivo mouse data: DGAT inhibition reduces LLMs, Tregs, and tumor growth.</a:t>
            </a:r>
          </a:p>
        </p:txBody>
      </p:sp>
    </p:spTree>
    <p:extLst>
      <p:ext uri="{BB962C8B-B14F-4D97-AF65-F5344CB8AC3E}">
        <p14:creationId xmlns:p14="http://schemas.microsoft.com/office/powerpoint/2010/main" val="1768872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2D27C7-4C67-025A-92DA-59000A698163}"/>
              </a:ext>
            </a:extLst>
          </p:cNvPr>
          <p:cNvSpPr txBox="1"/>
          <p:nvPr/>
        </p:nvSpPr>
        <p:spPr>
          <a:xfrm>
            <a:off x="1759131" y="2290354"/>
            <a:ext cx="87695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Tumor → TNF</a:t>
            </a:r>
            <a:r>
              <a:rPr lang="el-GR" b="1" dirty="0"/>
              <a:t>α + </a:t>
            </a:r>
            <a:r>
              <a:rPr lang="en-US" b="1" dirty="0"/>
              <a:t>lipid reshuffling/uplift → LD accumulation in macrophages (via DGAT1/2) → macrophage survival + ↑ CCL20 → recruit CCR6+ Tregs → immunosuppressive TME → HCC progression</a:t>
            </a: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82640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</TotalTime>
  <Words>2564</Words>
  <Application>Microsoft Macintosh PowerPoint</Application>
  <PresentationFormat>Widescreen</PresentationFormat>
  <Paragraphs>67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Title: Lipid droplet accumulation mediates macrophage survival and Treg recruitment via the CCL20/CCR6 axis in human hepatocellular carcinoma DOI: 10.1038/s41423-024-01199-x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Feng, Zijie</dc:creator>
  <cp:lastModifiedBy>Feng, Zijie</cp:lastModifiedBy>
  <cp:revision>1</cp:revision>
  <dcterms:created xsi:type="dcterms:W3CDTF">2025-09-30T04:07:40Z</dcterms:created>
  <dcterms:modified xsi:type="dcterms:W3CDTF">2025-09-30T15:39:03Z</dcterms:modified>
</cp:coreProperties>
</file>

<file path=docProps/thumbnail.jpeg>
</file>